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Sam: most of the class already knows about this, we can keep this brief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subTitle"/>
          </p:nvPr>
        </p:nvSpPr>
        <p:spPr>
          <a:xfrm>
            <a:off x="457171" y="205014"/>
            <a:ext cx="82287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171" y="1203630"/>
            <a:ext cx="40155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673927" y="1203630"/>
            <a:ext cx="4015499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171" y="1203630"/>
            <a:ext cx="4015500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457171" y="2761933"/>
            <a:ext cx="40155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4673927" y="1203630"/>
            <a:ext cx="4015499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57171" y="1203630"/>
            <a:ext cx="40155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73927" y="1203630"/>
            <a:ext cx="4015499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4673927" y="2761933"/>
            <a:ext cx="4015499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171" y="1203630"/>
            <a:ext cx="4015500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673927" y="1203630"/>
            <a:ext cx="4015499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457171" y="2761933"/>
            <a:ext cx="82287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171" y="1203630"/>
            <a:ext cx="8228700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457171" y="2761933"/>
            <a:ext cx="82287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171" y="1203630"/>
            <a:ext cx="4015500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673927" y="1203630"/>
            <a:ext cx="4015499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95" name="Shape 95"/>
          <p:cNvSpPr txBox="1"/>
          <p:nvPr>
            <p:ph idx="3" type="body"/>
          </p:nvPr>
        </p:nvSpPr>
        <p:spPr>
          <a:xfrm>
            <a:off x="4673927" y="2761933"/>
            <a:ext cx="4015499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96" name="Shape 96"/>
          <p:cNvSpPr txBox="1"/>
          <p:nvPr>
            <p:ph idx="4" type="body"/>
          </p:nvPr>
        </p:nvSpPr>
        <p:spPr>
          <a:xfrm>
            <a:off x="457171" y="2761933"/>
            <a:ext cx="40155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101" name="Shape 101"/>
          <p:cNvSpPr/>
          <p:nvPr/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76025" lIns="76025" rIns="76025" tIns="760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76025" lIns="76025" rIns="76025" tIns="760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76025" lIns="76025" rIns="76025" tIns="760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76025" lIns="76025" rIns="76025" tIns="760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3400" cy="5143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457171" y="4685930"/>
            <a:ext cx="2130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3127054" y="4685930"/>
            <a:ext cx="2897999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6555841" y="4685930"/>
            <a:ext cx="2130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D7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.jp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>
            <a:off x="311700" y="1331400"/>
            <a:ext cx="8520600" cy="792600"/>
          </a:xfrm>
          <a:prstGeom prst="rect">
            <a:avLst/>
          </a:prstGeom>
        </p:spPr>
        <p:txBody>
          <a:bodyPr anchorCtr="0" anchor="b" bIns="76025" lIns="76025" rIns="76025" tIns="76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</a:rPr>
              <a:t>Airborne Radio Collar Tracker</a:t>
            </a:r>
          </a:p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311700" y="2175450"/>
            <a:ext cx="8520600" cy="1263000"/>
          </a:xfrm>
          <a:prstGeom prst="rect">
            <a:avLst/>
          </a:prstGeom>
        </p:spPr>
        <p:txBody>
          <a:bodyPr anchorCtr="0" anchor="t" bIns="76025" lIns="76025" rIns="76025" tIns="76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Daniel Knapp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Thomas 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Naveen Ketagoda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Sam Vineyard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225" y="3438450"/>
            <a:ext cx="1914087" cy="141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75" y="3896950"/>
            <a:ext cx="333375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Radio Collar Emulator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Shape 244" title="SDR# v1.0.0.1553 - RTL-SDR (USB) 5_9_2017 11_33_11 AM.mp4"/>
          <p:cNvSpPr/>
          <p:nvPr/>
        </p:nvSpPr>
        <p:spPr>
          <a:xfrm>
            <a:off x="2174975" y="1146175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Sprint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16 at 12.08.54 PM.png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25" y="1017725"/>
            <a:ext cx="7459957" cy="40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Don’t Bushwhack, Get a Drone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152475"/>
            <a:ext cx="8520600" cy="720300"/>
          </a:xfrm>
          <a:prstGeom prst="rect">
            <a:avLst/>
          </a:prstGeom>
        </p:spPr>
        <p:txBody>
          <a:bodyPr anchorCtr="0" anchor="t" bIns="76025" lIns="76025" rIns="76025" tIns="760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Bushwacking is no fun ;(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Drones are fun and avoid rough terrain!</a:t>
            </a:r>
          </a:p>
        </p:txBody>
      </p:sp>
      <p:pic>
        <p:nvPicPr>
          <p:cNvPr descr="3DR-Solo-Review-765x578.jpg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74" y="2082541"/>
            <a:ext cx="2356175" cy="178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900" y="2329000"/>
            <a:ext cx="2466975" cy="184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Shape 260"/>
          <p:cNvCxnSpPr/>
          <p:nvPr/>
        </p:nvCxnSpPr>
        <p:spPr>
          <a:xfrm>
            <a:off x="726800" y="2082550"/>
            <a:ext cx="3214800" cy="24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1" name="Shape 261"/>
          <p:cNvCxnSpPr/>
          <p:nvPr/>
        </p:nvCxnSpPr>
        <p:spPr>
          <a:xfrm flipH="1">
            <a:off x="572975" y="2082550"/>
            <a:ext cx="3312600" cy="24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6583" y="3927074"/>
            <a:ext cx="710751" cy="7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subTitle"/>
          </p:nvPr>
        </p:nvSpPr>
        <p:spPr>
          <a:xfrm>
            <a:off x="342587" y="743700"/>
            <a:ext cx="8520600" cy="792600"/>
          </a:xfrm>
          <a:prstGeom prst="rect">
            <a:avLst/>
          </a:prstGeom>
        </p:spPr>
        <p:txBody>
          <a:bodyPr anchorCtr="0" anchor="t" bIns="76025" lIns="76025" rIns="76025" tIns="760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Tracking wildlife radio collars an effective way of monitoring animal movement patterns</a:t>
            </a:r>
          </a:p>
          <a:p>
            <a:pPr indent="-342900" lvl="0" marL="457200" rtl="0" algn="l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Environment can be difficult to traverse making tracking time consuming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269375" y="3008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emp.png" id="125" name="Shape 125"/>
          <p:cNvPicPr preferRelativeResize="0"/>
          <p:nvPr/>
        </p:nvPicPr>
        <p:blipFill rotWithShape="1">
          <a:blip r:embed="rId3">
            <a:alphaModFix/>
          </a:blip>
          <a:srcRect b="14386" l="12642" r="27127" t="17687"/>
          <a:stretch/>
        </p:blipFill>
        <p:spPr>
          <a:xfrm>
            <a:off x="3378175" y="2061600"/>
            <a:ext cx="2387669" cy="21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98" y="2061642"/>
            <a:ext cx="2889000" cy="21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2419" y="2061602"/>
            <a:ext cx="2889000" cy="21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type="ctrTitle"/>
          </p:nvPr>
        </p:nvSpPr>
        <p:spPr>
          <a:xfrm>
            <a:off x="342600" y="-48900"/>
            <a:ext cx="8520600" cy="792600"/>
          </a:xfrm>
          <a:prstGeom prst="rect">
            <a:avLst/>
          </a:prstGeom>
        </p:spPr>
        <p:txBody>
          <a:bodyPr anchorCtr="0" anchor="b" bIns="76025" lIns="76025" rIns="76025" tIns="76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Project Motivation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311700" y="4336850"/>
            <a:ext cx="3066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Airborne Radio Telemetry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038712" y="4336850"/>
            <a:ext cx="3066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Iguana with Radio Collar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823612" y="4336850"/>
            <a:ext cx="3066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Terrestrial Radio Telemetry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599" y="3986200"/>
            <a:ext cx="3116549" cy="846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pter1.png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6349" y="1318425"/>
            <a:ext cx="2177148" cy="1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304925" y="987800"/>
            <a:ext cx="44529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R</a:t>
            </a:r>
            <a:r>
              <a:rPr lang="en" sz="2000">
                <a:solidFill>
                  <a:schemeClr val="dk1"/>
                </a:solidFill>
              </a:rPr>
              <a:t>adio collar tracking via an </a:t>
            </a:r>
            <a:r>
              <a:rPr b="1" lang="en" sz="2000">
                <a:solidFill>
                  <a:schemeClr val="dk1"/>
                </a:solidFill>
              </a:rPr>
              <a:t>autonomous drone</a:t>
            </a:r>
            <a:r>
              <a:rPr lang="en" sz="2000">
                <a:solidFill>
                  <a:schemeClr val="dk1"/>
                </a:solidFill>
              </a:rPr>
              <a:t>!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11111"/>
              <a:buChar char="●"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Drone flies over an area while recording signal strength using a software defined radio (SDR) and position using a GPS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Use DSP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to extract the frequencies on which the radio collars are transmitting correlate with GPS to determine where they are located</a:t>
            </a:r>
          </a:p>
        </p:txBody>
      </p:sp>
      <p:sp>
        <p:nvSpPr>
          <p:cNvPr id="139" name="Shape 139"/>
          <p:cNvSpPr/>
          <p:nvPr/>
        </p:nvSpPr>
        <p:spPr>
          <a:xfrm rot="-511902">
            <a:off x="6700777" y="2563472"/>
            <a:ext cx="489199" cy="1394146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7232150" y="4316700"/>
            <a:ext cx="175500" cy="1851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7290650" y="4362450"/>
            <a:ext cx="58500" cy="9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idx="4294967295" type="ctrTitle"/>
          </p:nvPr>
        </p:nvSpPr>
        <p:spPr>
          <a:xfrm>
            <a:off x="311700" y="1952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Milestones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71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2200">
                <a:solidFill>
                  <a:srgbClr val="FFFFFF"/>
                </a:solidFill>
              </a:rPr>
              <a:t>Milestone 1 (5/18):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GPS Parser working successfully parsing binary GPS data 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UI Script to verify output directory sanity, disk space to write to, and SDR status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Radio Collar Emulator successfully matching radio collar’s current waveform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Milestones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520600" cy="371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2200">
                <a:solidFill>
                  <a:srgbClr val="FFFFFF"/>
                </a:solidFill>
              </a:rPr>
              <a:t>Milestone 2 (6/11):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Integration and testing of GPS script and Intel Joule 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The Web UI starting scripts enabled with status check 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Emulator can produce at least one other waveform and measure detection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GPS Overview  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19318" l="15445" r="17691" t="25548"/>
          <a:stretch/>
        </p:blipFill>
        <p:spPr>
          <a:xfrm>
            <a:off x="5300400" y="445025"/>
            <a:ext cx="1250149" cy="1030725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61" name="Shape 161"/>
          <p:cNvCxnSpPr>
            <a:stCxn id="160" idx="2"/>
          </p:cNvCxnSpPr>
          <p:nvPr/>
        </p:nvCxnSpPr>
        <p:spPr>
          <a:xfrm flipH="1">
            <a:off x="5920675" y="1475750"/>
            <a:ext cx="4800" cy="571800"/>
          </a:xfrm>
          <a:prstGeom prst="straightConnector1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2" name="Shape 162"/>
          <p:cNvSpPr txBox="1"/>
          <p:nvPr/>
        </p:nvSpPr>
        <p:spPr>
          <a:xfrm>
            <a:off x="6828450" y="675650"/>
            <a:ext cx="1797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Ublox M8N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GPS &amp; Compass</a:t>
            </a:r>
          </a:p>
        </p:txBody>
      </p:sp>
      <p:sp>
        <p:nvSpPr>
          <p:cNvPr id="163" name="Shape 163"/>
          <p:cNvSpPr/>
          <p:nvPr/>
        </p:nvSpPr>
        <p:spPr>
          <a:xfrm>
            <a:off x="7072325" y="1732175"/>
            <a:ext cx="774000" cy="6429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GPS Python Scripts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6985025" y="2389200"/>
            <a:ext cx="114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Intel Joule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0" y="1392025"/>
            <a:ext cx="3139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100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chemeClr val="dk1"/>
                </a:solidFill>
              </a:rPr>
              <a:t>Previous attempts to access internal GPS data of 3DR Solo bricked multiple drones</a:t>
            </a:r>
          </a:p>
          <a:p>
            <a:pPr indent="-3175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New external Ublox GPS module requires binary UBX parsing scripts for 3D fix checking and general GPS data logging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095375" y="197337"/>
            <a:ext cx="1660200" cy="15261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3557337" y="1843625"/>
            <a:ext cx="1085400" cy="365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Autopilot</a:t>
            </a:r>
          </a:p>
        </p:txBody>
      </p:sp>
      <p:sp>
        <p:nvSpPr>
          <p:cNvPr id="168" name="Shape 168"/>
          <p:cNvSpPr/>
          <p:nvPr/>
        </p:nvSpPr>
        <p:spPr>
          <a:xfrm>
            <a:off x="7072325" y="1696337"/>
            <a:ext cx="774000" cy="688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GPS Python Scripts</a:t>
            </a:r>
          </a:p>
        </p:txBody>
      </p:sp>
      <p:sp>
        <p:nvSpPr>
          <p:cNvPr id="169" name="Shape 169"/>
          <p:cNvSpPr/>
          <p:nvPr/>
        </p:nvSpPr>
        <p:spPr>
          <a:xfrm>
            <a:off x="3806950" y="3006050"/>
            <a:ext cx="5862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SDR</a:t>
            </a:r>
          </a:p>
        </p:txBody>
      </p:sp>
      <p:sp>
        <p:nvSpPr>
          <p:cNvPr id="170" name="Shape 170"/>
          <p:cNvSpPr/>
          <p:nvPr/>
        </p:nvSpPr>
        <p:spPr>
          <a:xfrm>
            <a:off x="5635371" y="2970950"/>
            <a:ext cx="586200" cy="642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FFT</a:t>
            </a:r>
          </a:p>
        </p:txBody>
      </p:sp>
      <p:sp>
        <p:nvSpPr>
          <p:cNvPr id="171" name="Shape 171"/>
          <p:cNvSpPr/>
          <p:nvPr/>
        </p:nvSpPr>
        <p:spPr>
          <a:xfrm>
            <a:off x="7705025" y="3006050"/>
            <a:ext cx="10065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Correlator</a:t>
            </a:r>
          </a:p>
        </p:txBody>
      </p:sp>
      <p:sp>
        <p:nvSpPr>
          <p:cNvPr id="172" name="Shape 172"/>
          <p:cNvSpPr/>
          <p:nvPr/>
        </p:nvSpPr>
        <p:spPr>
          <a:xfrm>
            <a:off x="7583225" y="4324550"/>
            <a:ext cx="1250100" cy="483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Visualization</a:t>
            </a:r>
          </a:p>
        </p:txBody>
      </p:sp>
      <p:cxnSp>
        <p:nvCxnSpPr>
          <p:cNvPr id="173" name="Shape 173"/>
          <p:cNvCxnSpPr>
            <a:stCxn id="167" idx="3"/>
            <a:endCxn id="168" idx="1"/>
          </p:cNvCxnSpPr>
          <p:nvPr/>
        </p:nvCxnSpPr>
        <p:spPr>
          <a:xfrm>
            <a:off x="4642737" y="2026175"/>
            <a:ext cx="2429700" cy="1440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4" name="Shape 174"/>
          <p:cNvCxnSpPr>
            <a:stCxn id="168" idx="3"/>
            <a:endCxn id="171" idx="0"/>
          </p:cNvCxnSpPr>
          <p:nvPr/>
        </p:nvCxnSpPr>
        <p:spPr>
          <a:xfrm>
            <a:off x="7846325" y="2040587"/>
            <a:ext cx="362100" cy="965400"/>
          </a:xfrm>
          <a:prstGeom prst="bentConnector2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5" name="Shape 175"/>
          <p:cNvCxnSpPr>
            <a:stCxn id="169" idx="3"/>
            <a:endCxn id="170" idx="1"/>
          </p:cNvCxnSpPr>
          <p:nvPr/>
        </p:nvCxnSpPr>
        <p:spPr>
          <a:xfrm>
            <a:off x="4393150" y="3292400"/>
            <a:ext cx="12423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6" name="Shape 176"/>
          <p:cNvCxnSpPr>
            <a:stCxn id="170" idx="3"/>
            <a:endCxn id="171" idx="1"/>
          </p:cNvCxnSpPr>
          <p:nvPr/>
        </p:nvCxnSpPr>
        <p:spPr>
          <a:xfrm>
            <a:off x="6221571" y="3292400"/>
            <a:ext cx="14835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7" name="Shape 177"/>
          <p:cNvCxnSpPr>
            <a:stCxn id="171" idx="2"/>
            <a:endCxn id="172" idx="0"/>
          </p:cNvCxnSpPr>
          <p:nvPr/>
        </p:nvCxnSpPr>
        <p:spPr>
          <a:xfrm>
            <a:off x="8208275" y="3578750"/>
            <a:ext cx="0" cy="74580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8" name="Shape 178"/>
          <p:cNvSpPr txBox="1"/>
          <p:nvPr/>
        </p:nvSpPr>
        <p:spPr>
          <a:xfrm>
            <a:off x="6131850" y="204080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GPS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578425" y="2917675"/>
            <a:ext cx="100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Raw Radio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6292200" y="2927300"/>
            <a:ext cx="148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Target Frequency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5994600" y="3625925"/>
            <a:ext cx="226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Signal Amplitude per Location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5155825" y="1862525"/>
            <a:ext cx="524700" cy="37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" name="Shape 183"/>
          <p:cNvCxnSpPr/>
          <p:nvPr/>
        </p:nvCxnSpPr>
        <p:spPr>
          <a:xfrm flipH="1">
            <a:off x="5143425" y="1862525"/>
            <a:ext cx="505800" cy="38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●"/>
            </a:pPr>
            <a:r>
              <a:rPr lang="en" sz="1600">
                <a:solidFill>
                  <a:schemeClr val="dk1"/>
                </a:solidFill>
              </a:rPr>
              <a:t>Python GPS scripts utilize pyUblox open source library to convert binary serial stream into parsable strings </a:t>
            </a:r>
          </a:p>
          <a:p>
            <a:pPr indent="-3302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600">
                <a:solidFill>
                  <a:srgbClr val="FFFFFF"/>
                </a:solidFill>
              </a:rPr>
              <a:t>gpsFix.py - only return from main() when 3D fix is found in NAV-STATUS message</a:t>
            </a:r>
          </a:p>
          <a:p>
            <a:pPr indent="-330200" lvl="0" marL="457200" rtl="0">
              <a:spcBef>
                <a:spcPts val="1000"/>
              </a:spcBef>
              <a:buClr>
                <a:srgbClr val="FFFFFF"/>
              </a:buClr>
              <a:buSzPct val="100000"/>
              <a:buChar char="●"/>
            </a:pPr>
            <a:r>
              <a:rPr lang="en" sz="1600">
                <a:solidFill>
                  <a:srgbClr val="FFFFFF"/>
                </a:solidFill>
              </a:rPr>
              <a:t>ubx_gps_logger.py - log timestamped position and velocity from NAV-POSLLH message for radio collar ping correlation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30200" lvl="0" marL="457200" rtl="0">
              <a:spcBef>
                <a:spcPts val="1000"/>
              </a:spcBef>
              <a:buClr>
                <a:srgbClr val="FFFFFF"/>
              </a:buClr>
              <a:buSzPct val="100000"/>
              <a:buChar char="●"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GPS Parsing Scripts  </a:t>
            </a:r>
          </a:p>
        </p:txBody>
      </p:sp>
      <p:sp>
        <p:nvSpPr>
          <p:cNvPr id="190" name="Shape 190"/>
          <p:cNvSpPr/>
          <p:nvPr/>
        </p:nvSpPr>
        <p:spPr>
          <a:xfrm>
            <a:off x="2250275" y="3500450"/>
            <a:ext cx="1654800" cy="952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...00111000101...</a:t>
            </a:r>
          </a:p>
        </p:txBody>
      </p:sp>
      <p:sp>
        <p:nvSpPr>
          <p:cNvPr id="191" name="Shape 191"/>
          <p:cNvSpPr/>
          <p:nvPr/>
        </p:nvSpPr>
        <p:spPr>
          <a:xfrm>
            <a:off x="4660100" y="3500450"/>
            <a:ext cx="1654800" cy="952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2250275" y="4452950"/>
            <a:ext cx="1654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UBX-NAV-SOL binary messages 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069925" y="4703625"/>
            <a:ext cx="1654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4660100" y="4452950"/>
            <a:ext cx="1654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Python GPS scripts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87" y="3598087"/>
            <a:ext cx="757224" cy="7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/>
          <p:nvPr/>
        </p:nvSpPr>
        <p:spPr>
          <a:xfrm>
            <a:off x="7069925" y="4241300"/>
            <a:ext cx="1836000" cy="572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  ..LAT, LONG, ALT...</a:t>
            </a:r>
          </a:p>
        </p:txBody>
      </p:sp>
      <p:cxnSp>
        <p:nvCxnSpPr>
          <p:cNvPr id="197" name="Shape 197"/>
          <p:cNvCxnSpPr>
            <a:stCxn id="190" idx="3"/>
            <a:endCxn id="191" idx="1"/>
          </p:cNvCxnSpPr>
          <p:nvPr/>
        </p:nvCxnSpPr>
        <p:spPr>
          <a:xfrm>
            <a:off x="3905075" y="3976700"/>
            <a:ext cx="755100" cy="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8" name="Shape 198"/>
          <p:cNvCxnSpPr>
            <a:stCxn id="191" idx="3"/>
            <a:endCxn id="196" idx="1"/>
          </p:cNvCxnSpPr>
          <p:nvPr/>
        </p:nvCxnSpPr>
        <p:spPr>
          <a:xfrm>
            <a:off x="6314900" y="3976700"/>
            <a:ext cx="755100" cy="5511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9" name="Shape 199"/>
          <p:cNvPicPr preferRelativeResize="0"/>
          <p:nvPr/>
        </p:nvPicPr>
        <p:blipFill rotWithShape="1">
          <a:blip r:embed="rId4">
            <a:alphaModFix/>
          </a:blip>
          <a:srcRect b="19318" l="15445" r="17691" t="25548"/>
          <a:stretch/>
        </p:blipFill>
        <p:spPr>
          <a:xfrm>
            <a:off x="311700" y="3461325"/>
            <a:ext cx="1250149" cy="1030725"/>
          </a:xfrm>
          <a:prstGeom prst="rect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00" name="Shape 200"/>
          <p:cNvCxnSpPr>
            <a:stCxn id="199" idx="3"/>
          </p:cNvCxnSpPr>
          <p:nvPr/>
        </p:nvCxnSpPr>
        <p:spPr>
          <a:xfrm>
            <a:off x="1561849" y="3976687"/>
            <a:ext cx="688499" cy="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1" name="Shape 201"/>
          <p:cNvSpPr txBox="1"/>
          <p:nvPr/>
        </p:nvSpPr>
        <p:spPr>
          <a:xfrm>
            <a:off x="109375" y="4492050"/>
            <a:ext cx="1654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Ublox M8N GPS</a:t>
            </a:r>
          </a:p>
        </p:txBody>
      </p:sp>
      <p:sp>
        <p:nvSpPr>
          <p:cNvPr id="202" name="Shape 202"/>
          <p:cNvSpPr/>
          <p:nvPr/>
        </p:nvSpPr>
        <p:spPr>
          <a:xfrm>
            <a:off x="7069925" y="3069500"/>
            <a:ext cx="1836000" cy="479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...</a:t>
            </a:r>
            <a:r>
              <a:rPr lang="en"/>
              <a:t>GPS 3D FIX: TRUE/FALSE...</a:t>
            </a:r>
          </a:p>
        </p:txBody>
      </p:sp>
      <p:cxnSp>
        <p:nvCxnSpPr>
          <p:cNvPr id="203" name="Shape 203"/>
          <p:cNvCxnSpPr>
            <a:stCxn id="191" idx="3"/>
            <a:endCxn id="202" idx="1"/>
          </p:cNvCxnSpPr>
          <p:nvPr/>
        </p:nvCxnSpPr>
        <p:spPr>
          <a:xfrm flipH="1" rot="10800000">
            <a:off x="6314900" y="3309200"/>
            <a:ext cx="755100" cy="6675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4" name="Shape 204"/>
          <p:cNvSpPr txBox="1"/>
          <p:nvPr/>
        </p:nvSpPr>
        <p:spPr>
          <a:xfrm>
            <a:off x="7160525" y="3736987"/>
            <a:ext cx="1654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Outputs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3763175" y="4050121"/>
            <a:ext cx="10389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serial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 Script 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3731100" cy="13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600">
                <a:solidFill>
                  <a:srgbClr val="FFFFFF"/>
                </a:solidFill>
              </a:rPr>
              <a:t>Script performs functions: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Status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Start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Stop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Reload/Restart/Reset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1752962" y="2527063"/>
            <a:ext cx="1040400" cy="634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Writable and Sane Output Directory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752949" y="3218994"/>
            <a:ext cx="1040400" cy="634799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GPS Lock/ 3D Fix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1752962" y="3910924"/>
            <a:ext cx="1040400" cy="634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Enough available Disk Space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67850" y="3218694"/>
            <a:ext cx="1040400" cy="634799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GPS Parse Script</a:t>
            </a:r>
          </a:p>
        </p:txBody>
      </p:sp>
      <p:cxnSp>
        <p:nvCxnSpPr>
          <p:cNvPr id="216" name="Shape 216"/>
          <p:cNvCxnSpPr>
            <a:stCxn id="215" idx="3"/>
            <a:endCxn id="213" idx="1"/>
          </p:cNvCxnSpPr>
          <p:nvPr/>
        </p:nvCxnSpPr>
        <p:spPr>
          <a:xfrm>
            <a:off x="1408250" y="3536094"/>
            <a:ext cx="344700" cy="30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17" name="Shape 217"/>
          <p:cNvSpPr txBox="1"/>
          <p:nvPr/>
        </p:nvSpPr>
        <p:spPr>
          <a:xfrm>
            <a:off x="3416793" y="2935207"/>
            <a:ext cx="1443600" cy="1202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Status Check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8019150" y="3174450"/>
            <a:ext cx="763200" cy="723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Restart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6147160" y="2934907"/>
            <a:ext cx="1443600" cy="1202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Start GPS_Logger and SDR Recording</a:t>
            </a:r>
          </a:p>
        </p:txBody>
      </p:sp>
      <p:cxnSp>
        <p:nvCxnSpPr>
          <p:cNvPr id="220" name="Shape 220"/>
          <p:cNvCxnSpPr>
            <a:stCxn id="217" idx="3"/>
            <a:endCxn id="219" idx="1"/>
          </p:cNvCxnSpPr>
          <p:nvPr/>
        </p:nvCxnSpPr>
        <p:spPr>
          <a:xfrm flipH="1" rot="10800000">
            <a:off x="4860393" y="3536107"/>
            <a:ext cx="1286700" cy="300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21" name="Shape 221"/>
          <p:cNvSpPr txBox="1"/>
          <p:nvPr/>
        </p:nvSpPr>
        <p:spPr>
          <a:xfrm>
            <a:off x="6508174" y="1477975"/>
            <a:ext cx="721800" cy="723299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Stop</a:t>
            </a:r>
          </a:p>
        </p:txBody>
      </p:sp>
      <p:cxnSp>
        <p:nvCxnSpPr>
          <p:cNvPr id="222" name="Shape 222"/>
          <p:cNvCxnSpPr>
            <a:stCxn id="212" idx="3"/>
            <a:endCxn id="217" idx="1"/>
          </p:cNvCxnSpPr>
          <p:nvPr/>
        </p:nvCxnSpPr>
        <p:spPr>
          <a:xfrm>
            <a:off x="2793362" y="2844463"/>
            <a:ext cx="623400" cy="691799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23" name="Shape 223"/>
          <p:cNvCxnSpPr>
            <a:stCxn id="214" idx="3"/>
            <a:endCxn id="217" idx="1"/>
          </p:cNvCxnSpPr>
          <p:nvPr/>
        </p:nvCxnSpPr>
        <p:spPr>
          <a:xfrm flipH="1" rot="10800000">
            <a:off x="2793362" y="3536524"/>
            <a:ext cx="623400" cy="6918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24" name="Shape 224"/>
          <p:cNvCxnSpPr>
            <a:stCxn id="219" idx="3"/>
            <a:endCxn id="218" idx="1"/>
          </p:cNvCxnSpPr>
          <p:nvPr/>
        </p:nvCxnSpPr>
        <p:spPr>
          <a:xfrm>
            <a:off x="7590760" y="3536107"/>
            <a:ext cx="4284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25" name="Shape 225"/>
          <p:cNvCxnSpPr>
            <a:stCxn id="219" idx="0"/>
            <a:endCxn id="221" idx="2"/>
          </p:cNvCxnSpPr>
          <p:nvPr/>
        </p:nvCxnSpPr>
        <p:spPr>
          <a:xfrm rot="-5400000">
            <a:off x="6502510" y="2567857"/>
            <a:ext cx="733500" cy="6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26" name="Shape 226"/>
          <p:cNvSpPr txBox="1"/>
          <p:nvPr/>
        </p:nvSpPr>
        <p:spPr>
          <a:xfrm>
            <a:off x="3618475" y="4382912"/>
            <a:ext cx="1040400" cy="634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Verify working SDR</a:t>
            </a:r>
          </a:p>
        </p:txBody>
      </p:sp>
      <p:cxnSp>
        <p:nvCxnSpPr>
          <p:cNvPr id="227" name="Shape 227"/>
          <p:cNvCxnSpPr>
            <a:stCxn id="218" idx="2"/>
            <a:endCxn id="219" idx="2"/>
          </p:cNvCxnSpPr>
          <p:nvPr/>
        </p:nvCxnSpPr>
        <p:spPr>
          <a:xfrm rot="5400000">
            <a:off x="7515000" y="3251700"/>
            <a:ext cx="239700" cy="1531800"/>
          </a:xfrm>
          <a:prstGeom prst="bentConnector3">
            <a:avLst>
              <a:gd fmla="val 199283" name="adj1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28" name="Shape 228"/>
          <p:cNvCxnSpPr>
            <a:stCxn id="221" idx="1"/>
            <a:endCxn id="217" idx="0"/>
          </p:cNvCxnSpPr>
          <p:nvPr/>
        </p:nvCxnSpPr>
        <p:spPr>
          <a:xfrm flipH="1">
            <a:off x="4138474" y="1839625"/>
            <a:ext cx="2369700" cy="1095600"/>
          </a:xfrm>
          <a:prstGeom prst="bentConnector2">
            <a:avLst/>
          </a:prstGeom>
          <a:noFill/>
          <a:ln cap="flat" cmpd="sng" w="19050">
            <a:solidFill>
              <a:srgbClr val="CFE2F3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29" name="Shape 229"/>
          <p:cNvCxnSpPr>
            <a:stCxn id="213" idx="3"/>
            <a:endCxn id="217" idx="1"/>
          </p:cNvCxnSpPr>
          <p:nvPr/>
        </p:nvCxnSpPr>
        <p:spPr>
          <a:xfrm>
            <a:off x="2793349" y="3536394"/>
            <a:ext cx="6234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CFE2F3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30" name="Shape 230"/>
          <p:cNvCxnSpPr>
            <a:stCxn id="226" idx="0"/>
            <a:endCxn id="217" idx="2"/>
          </p:cNvCxnSpPr>
          <p:nvPr/>
        </p:nvCxnSpPr>
        <p:spPr>
          <a:xfrm rot="10800000">
            <a:off x="4138675" y="4137512"/>
            <a:ext cx="0" cy="245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Radio Collar Emulator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Purpose is to increase detection range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USRP transmits for a short duration every 1.5 seconds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Waveform is a simple sine wave at the carrier frequency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Match the USRP signal with the radio collar’s signal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75" y="3177924"/>
            <a:ext cx="7159850" cy="16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